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321" r:id="rId3"/>
    <p:sldId id="323" r:id="rId4"/>
    <p:sldId id="322" r:id="rId5"/>
    <p:sldId id="335" r:id="rId6"/>
    <p:sldId id="336" r:id="rId7"/>
    <p:sldId id="337" r:id="rId8"/>
    <p:sldId id="338" r:id="rId9"/>
    <p:sldId id="340" r:id="rId10"/>
    <p:sldId id="339" r:id="rId11"/>
    <p:sldId id="341" r:id="rId12"/>
    <p:sldId id="342" r:id="rId13"/>
    <p:sldId id="343" r:id="rId14"/>
    <p:sldId id="334" r:id="rId15"/>
    <p:sldId id="325" r:id="rId16"/>
    <p:sldId id="344" r:id="rId17"/>
    <p:sldId id="345" r:id="rId18"/>
    <p:sldId id="326" r:id="rId19"/>
    <p:sldId id="346" r:id="rId20"/>
    <p:sldId id="3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3" autoAdjust="0"/>
    <p:restoredTop sz="95629" autoAdjust="0"/>
  </p:normalViewPr>
  <p:slideViewPr>
    <p:cSldViewPr snapToGrid="0">
      <p:cViewPr varScale="1">
        <p:scale>
          <a:sx n="122" d="100"/>
          <a:sy n="122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E456F-A2A9-4E21-9A0F-A7B4FD9D99AD}" type="datetimeFigureOut">
              <a:rPr lang="en-GB" smtClean="0"/>
              <a:t>28/01/2021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EE3709-DF6D-4BF1-BC9A-5669F0868E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96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4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326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575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31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037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970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47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586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099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088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Data visualization is one of the primary skills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any data scientist,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value cannot be understated.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33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012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96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478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42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84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19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E3709-DF6D-4BF1-BC9A-5669F0868EB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3EF9-6107-42B3-9CDE-DD81E52BF690}" type="datetime1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62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9A6F4-136F-416D-8867-4C6884EDCEEF}" type="datetime1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60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356A3-990D-4F3C-9F9F-21AB4862A7C4}" type="datetime1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2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A6A78-CB00-4C33-A770-421A463E94E3}" type="datetime1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39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9863"/>
            <a:ext cx="10515600" cy="96837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046956"/>
            <a:ext cx="12192000" cy="7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838200" y="6356350"/>
            <a:ext cx="77724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Arinze Akutekwe, PhD                                                                             Introduction to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18340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B8B8-37AD-43C1-A06A-688F9ABA7492}" type="datetime1">
              <a:rPr lang="en-GB" smtClean="0"/>
              <a:t>28/01/2021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24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11E0-B891-46FB-BF66-831B93335280}" type="datetime1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311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B7659-5BF7-42CB-B3CF-0C692DE21E4B}" type="datetime1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61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9D9C2-491A-42FB-91FA-E994042E899C}" type="datetime1">
              <a:rPr lang="en-GB" smtClean="0"/>
              <a:t>28/01/2021</a:t>
            </a:fld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76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D5FE8-7D49-47A3-9E51-532D72107C8B}" type="datetime1">
              <a:rPr lang="en-GB" smtClean="0"/>
              <a:t>28/01/2021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63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43AA0-74C7-4284-B136-78BFAF1F89C3}" type="datetime1">
              <a:rPr lang="en-GB" smtClean="0"/>
              <a:t>28/01/2021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C875B-B76D-4B57-9519-1FE8A9A161DD}" type="datetime1">
              <a:rPr lang="en-GB" smtClean="0"/>
              <a:t>28/01/2021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14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4D833-1A89-461E-B329-B7CD39FBB14F}" type="datetime1">
              <a:rPr lang="en-GB" smtClean="0"/>
              <a:t>28/01/2021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96032-FB61-4DAB-8D12-1E24D4ADBC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88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9567"/>
            <a:ext cx="12191999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103188"/>
            <a:ext cx="7267575" cy="189865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Introduction to Artificial Intelligence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14325" y="6240463"/>
            <a:ext cx="6191250" cy="350837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Arinze Akutekwe, PhD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912D0D1-5E4C-5A48-A0D1-65D2DDEDFC28}"/>
              </a:ext>
            </a:extLst>
          </p:cNvPr>
          <p:cNvSpPr txBox="1">
            <a:spLocks/>
          </p:cNvSpPr>
          <p:nvPr/>
        </p:nvSpPr>
        <p:spPr>
          <a:xfrm>
            <a:off x="555380" y="5125793"/>
            <a:ext cx="5709139" cy="6991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>
                <a:solidFill>
                  <a:schemeClr val="bg1"/>
                </a:solidFill>
              </a:rPr>
              <a:t>Face Recognition and Face Tracking Basics</a:t>
            </a:r>
          </a:p>
        </p:txBody>
      </p:sp>
    </p:spTree>
    <p:extLst>
      <p:ext uri="{BB962C8B-B14F-4D97-AF65-F5344CB8AC3E}">
        <p14:creationId xmlns:p14="http://schemas.microsoft.com/office/powerpoint/2010/main" val="240281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9" y="114319"/>
            <a:ext cx="10515600" cy="968375"/>
          </a:xfrm>
        </p:spPr>
        <p:txBody>
          <a:bodyPr/>
          <a:lstStyle/>
          <a:p>
            <a:r>
              <a:rPr lang="en-GB" dirty="0"/>
              <a:t>Selective search (Image Pyramids)</a:t>
            </a:r>
          </a:p>
        </p:txBody>
      </p:sp>
      <p:sp>
        <p:nvSpPr>
          <p:cNvPr id="4" name="Rectangle 3"/>
          <p:cNvSpPr/>
          <p:nvPr/>
        </p:nvSpPr>
        <p:spPr>
          <a:xfrm>
            <a:off x="679860" y="1441938"/>
            <a:ext cx="5005831" cy="47400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Selective search sequentially reduces (or in some cases, increases) the size of our input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called an image pyramid because stacking the images from largest to smallest looks like a pyramid.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sliding window runs on each scale of the image pyramid, which enables detection of objects that are both closer and farther away from a camera.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61103E-DB5B-B84B-8950-7FF027935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646" y="1254349"/>
            <a:ext cx="5932854" cy="4927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C6148D-9DA0-CE4E-B826-BFAEF03C9AA5}"/>
              </a:ext>
            </a:extLst>
          </p:cNvPr>
          <p:cNvSpPr txBox="1"/>
          <p:nvPr/>
        </p:nvSpPr>
        <p:spPr>
          <a:xfrm>
            <a:off x="9050687" y="6168958"/>
            <a:ext cx="229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</a:t>
            </a:r>
            <a:r>
              <a:rPr lang="en-US" dirty="0" err="1"/>
              <a:t>IIPImage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9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9" y="114319"/>
            <a:ext cx="10515600" cy="968375"/>
          </a:xfrm>
        </p:spPr>
        <p:txBody>
          <a:bodyPr/>
          <a:lstStyle/>
          <a:p>
            <a:r>
              <a:rPr lang="en-GB" dirty="0"/>
              <a:t>Non-maxima Suppression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79860" y="1441938"/>
            <a:ext cx="5005831" cy="47400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Non-maxima suppression is used to keep only the most confident prediction when multiple detections surrounding the same object happens.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6148D-9DA0-CE4E-B826-BFAEF03C9AA5}"/>
              </a:ext>
            </a:extLst>
          </p:cNvPr>
          <p:cNvSpPr txBox="1"/>
          <p:nvPr/>
        </p:nvSpPr>
        <p:spPr>
          <a:xfrm>
            <a:off x="9206241" y="5812636"/>
            <a:ext cx="343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</a:t>
            </a:r>
            <a:r>
              <a:rPr lang="en-US" dirty="0" err="1"/>
              <a:t>pyimagesearch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5F967B-57D1-7741-B117-9789FD390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12" y="2023261"/>
            <a:ext cx="5455888" cy="30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9" y="114319"/>
            <a:ext cx="10515600" cy="968375"/>
          </a:xfrm>
        </p:spPr>
        <p:txBody>
          <a:bodyPr/>
          <a:lstStyle/>
          <a:p>
            <a:r>
              <a:rPr lang="en-GB" dirty="0"/>
              <a:t>Improved Methods</a:t>
            </a:r>
          </a:p>
        </p:txBody>
      </p:sp>
      <p:sp>
        <p:nvSpPr>
          <p:cNvPr id="4" name="Rectangle 3"/>
          <p:cNvSpPr/>
          <p:nvPr/>
        </p:nvSpPr>
        <p:spPr>
          <a:xfrm>
            <a:off x="658698" y="1257272"/>
            <a:ext cx="5005831" cy="47400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 neural network this way has many downsides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windows with selective search are incredibly slow, even when using a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 the scale for the selective search and step size for sliding window can be tedious.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75B96-1C91-FA42-9EC5-A99CDE8DF8C8}"/>
              </a:ext>
            </a:extLst>
          </p:cNvPr>
          <p:cNvSpPr/>
          <p:nvPr/>
        </p:nvSpPr>
        <p:spPr>
          <a:xfrm>
            <a:off x="6096000" y="1257272"/>
            <a:ext cx="5005831" cy="47400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Day 2 we will discuss in more detail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Proposal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R-CNN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R-CNN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R-CNN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 (You only look once)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Single-shot detectors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37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SSD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D107E4-DB95-334D-A65F-100508FD4FC7}"/>
              </a:ext>
            </a:extLst>
          </p:cNvPr>
          <p:cNvSpPr/>
          <p:nvPr/>
        </p:nvSpPr>
        <p:spPr>
          <a:xfrm>
            <a:off x="838200" y="1652954"/>
            <a:ext cx="8887692" cy="3692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face detector API is based on the Single Shot Detector (SSD)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SSD framework was first introduced by Liu et al. in their 2015 paper, </a:t>
            </a:r>
            <a:r>
              <a:rPr lang="en-GB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‘SSD: Single Shot </a:t>
            </a:r>
            <a:r>
              <a:rPr lang="en-GB" sz="20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MultiBox</a:t>
            </a:r>
            <a:r>
              <a:rPr lang="en-GB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Detector’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box regression algorithms published by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Szegedy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2015 is used for the </a:t>
            </a:r>
            <a:r>
              <a:rPr lang="en-GB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Mulitbox</a:t>
            </a: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component</a:t>
            </a:r>
          </a:p>
          <a:p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Shot implies that both localization and detection are performed in a single forward pass of the network during inference time. The network only has to “look” at the image once to obtain final predictions.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68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2" y="114319"/>
            <a:ext cx="10515600" cy="968375"/>
          </a:xfrm>
        </p:spPr>
        <p:txBody>
          <a:bodyPr/>
          <a:lstStyle/>
          <a:p>
            <a:r>
              <a:rPr lang="en-GB" dirty="0"/>
              <a:t>How face recognition 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44AC3-3141-BE43-A6B0-2859BBAA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23" y="1375296"/>
            <a:ext cx="6495788" cy="4222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07512-BE4E-4840-B31A-2CA825EB149A}"/>
              </a:ext>
            </a:extLst>
          </p:cNvPr>
          <p:cNvSpPr txBox="1"/>
          <p:nvPr/>
        </p:nvSpPr>
        <p:spPr>
          <a:xfrm>
            <a:off x="5664529" y="5890161"/>
            <a:ext cx="501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</a:t>
            </a:r>
            <a:r>
              <a:rPr lang="en-US" dirty="0" err="1"/>
              <a:t>OpenFace</a:t>
            </a:r>
            <a:r>
              <a:rPr lang="en-US" dirty="0"/>
              <a:t> by B. Amos et al 2016</a:t>
            </a:r>
          </a:p>
        </p:txBody>
      </p:sp>
    </p:spTree>
    <p:extLst>
      <p:ext uri="{BB962C8B-B14F-4D97-AF65-F5344CB8AC3E}">
        <p14:creationId xmlns:p14="http://schemas.microsoft.com/office/powerpoint/2010/main" val="94885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1567542"/>
            <a:ext cx="6144492" cy="32544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After setting up the deep learning environment in Linux, I gathered a few images of myself and my wife for training.</a:t>
            </a: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26AA62D-AF6A-2245-AAAA-8A7445665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940" y="1567542"/>
            <a:ext cx="1331940" cy="1267031"/>
          </a:xfrm>
          <a:prstGeom prst="rect">
            <a:avLst/>
          </a:prstGeom>
        </p:spPr>
      </p:pic>
      <p:pic>
        <p:nvPicPr>
          <p:cNvPr id="8" name="Picture 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F27487FB-E953-5444-AAFD-18343CF9E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87904" y="1728313"/>
            <a:ext cx="1286164" cy="964623"/>
          </a:xfrm>
          <a:prstGeom prst="rect">
            <a:avLst/>
          </a:prstGeom>
        </p:spPr>
      </p:pic>
      <p:pic>
        <p:nvPicPr>
          <p:cNvPr id="11" name="Picture 10" descr="A person wearing sunglasses driving a car&#10;&#10;Description automatically generated">
            <a:extLst>
              <a:ext uri="{FF2B5EF4-FFF2-40B4-BE49-F238E27FC236}">
                <a16:creationId xmlns:a16="http://schemas.microsoft.com/office/drawing/2014/main" id="{FCF92FCB-E37F-964F-8A09-95F8CE557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61" y="1567542"/>
            <a:ext cx="1356223" cy="1267032"/>
          </a:xfrm>
          <a:prstGeom prst="rect">
            <a:avLst/>
          </a:prstGeom>
        </p:spPr>
      </p:pic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0C12E99C-3DCC-8C42-8AA2-1BDB2A40D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903" y="3100021"/>
            <a:ext cx="1139131" cy="1445010"/>
          </a:xfrm>
          <a:prstGeom prst="rect">
            <a:avLst/>
          </a:prstGeom>
        </p:spPr>
      </p:pic>
      <p:pic>
        <p:nvPicPr>
          <p:cNvPr id="15" name="Picture 14" descr="A person in a blue shirt&#10;&#10;Description automatically generated">
            <a:extLst>
              <a:ext uri="{FF2B5EF4-FFF2-40B4-BE49-F238E27FC236}">
                <a16:creationId xmlns:a16="http://schemas.microsoft.com/office/drawing/2014/main" id="{F96298D0-D8EC-6848-9EBB-CDC8D80BE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65" y="3026641"/>
            <a:ext cx="966133" cy="1558059"/>
          </a:xfrm>
          <a:prstGeom prst="rect">
            <a:avLst/>
          </a:prstGeom>
        </p:spPr>
      </p:pic>
      <p:pic>
        <p:nvPicPr>
          <p:cNvPr id="19" name="Picture 18" descr="A person walking down a street&#10;&#10;Description automatically generated">
            <a:extLst>
              <a:ext uri="{FF2B5EF4-FFF2-40B4-BE49-F238E27FC236}">
                <a16:creationId xmlns:a16="http://schemas.microsoft.com/office/drawing/2014/main" id="{B6DE8046-E63F-9F41-810E-0FC4C2467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70" y="3026641"/>
            <a:ext cx="1013883" cy="15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4" name="Picture 3" descr="A picture containing person, indoor, man, woman&#10;&#10;Description automatically generated">
            <a:extLst>
              <a:ext uri="{FF2B5EF4-FFF2-40B4-BE49-F238E27FC236}">
                <a16:creationId xmlns:a16="http://schemas.microsoft.com/office/drawing/2014/main" id="{1B236832-15C0-5644-80E8-379866FF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4" y="1209478"/>
            <a:ext cx="3699329" cy="3617121"/>
          </a:xfrm>
          <a:prstGeom prst="rect">
            <a:avLst/>
          </a:prstGeom>
        </p:spPr>
      </p:pic>
      <p:pic>
        <p:nvPicPr>
          <p:cNvPr id="7" name="Picture 6" descr="A person wearing a costume&#10;&#10;Description automatically generated">
            <a:extLst>
              <a:ext uri="{FF2B5EF4-FFF2-40B4-BE49-F238E27FC236}">
                <a16:creationId xmlns:a16="http://schemas.microsoft.com/office/drawing/2014/main" id="{0F75D17B-5FC3-AB4C-B298-6A8B5450C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800" y="1209478"/>
            <a:ext cx="3816983" cy="5089311"/>
          </a:xfrm>
          <a:prstGeom prst="rect">
            <a:avLst/>
          </a:prstGeom>
        </p:spPr>
      </p:pic>
      <p:pic>
        <p:nvPicPr>
          <p:cNvPr id="16" name="Picture 15" descr="A person standing next to a tree&#10;&#10;Description automatically generated">
            <a:extLst>
              <a:ext uri="{FF2B5EF4-FFF2-40B4-BE49-F238E27FC236}">
                <a16:creationId xmlns:a16="http://schemas.microsoft.com/office/drawing/2014/main" id="{232A855D-6F3D-9A46-AB29-42A42486C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329" y="1294408"/>
            <a:ext cx="4198237" cy="32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- Unknowns</a:t>
            </a:r>
          </a:p>
        </p:txBody>
      </p:sp>
      <p:pic>
        <p:nvPicPr>
          <p:cNvPr id="12" name="Picture 11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D539B2E0-4B0E-A546-9DA7-B3442E55E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21" y="1262116"/>
            <a:ext cx="3800104" cy="5066805"/>
          </a:xfrm>
          <a:prstGeom prst="rect">
            <a:avLst/>
          </a:prstGeom>
        </p:spPr>
      </p:pic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0925D91-CCD2-554A-90A1-73CF45CF1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334193"/>
            <a:ext cx="6153315" cy="49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15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Webcam</a:t>
            </a:r>
          </a:p>
        </p:txBody>
      </p:sp>
      <p:pic>
        <p:nvPicPr>
          <p:cNvPr id="6" name="2020-06-15 15-48-56" descr="2020-06-15 15-48-56">
            <a:hlinkClick r:id="" action="ppaction://media"/>
            <a:extLst>
              <a:ext uri="{FF2B5EF4-FFF2-40B4-BE49-F238E27FC236}">
                <a16:creationId xmlns:a16="http://schemas.microsoft.com/office/drawing/2014/main" id="{4B630C9C-710F-E547-B802-9AAD1F806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7554" y="1138238"/>
            <a:ext cx="8853977" cy="49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E30F-296B-D54A-9B15-DBEE61800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Misclassifications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7B9372A-1A16-FC48-A7EC-B8132201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59" y="1283380"/>
            <a:ext cx="4115297" cy="540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5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38201" y="186857"/>
            <a:ext cx="10515600" cy="707886"/>
            <a:chOff x="838201" y="186857"/>
            <a:chExt cx="10515600" cy="875785"/>
          </a:xfrm>
        </p:grpSpPr>
        <p:sp>
          <p:nvSpPr>
            <p:cNvPr id="4" name="TextBox 3"/>
            <p:cNvSpPr txBox="1"/>
            <p:nvPr/>
          </p:nvSpPr>
          <p:spPr>
            <a:xfrm>
              <a:off x="838201" y="186857"/>
              <a:ext cx="10515600" cy="875785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solidFill>
                    <a:schemeClr val="accent1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Learning Objectives</a:t>
              </a:r>
              <a:endParaRPr lang="en-GB" sz="40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962553" y="1049171"/>
              <a:ext cx="149095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838201" y="1591741"/>
            <a:ext cx="6966856" cy="42049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understand data at a high level how AI and deep learning can be used to recognised objects like 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these can be applied to a camera to track a moving face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step-by-step face detection process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139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5625"/>
            <a:ext cx="4766469" cy="4351338"/>
          </a:xfrm>
        </p:spPr>
      </p:pic>
    </p:spTree>
    <p:extLst>
      <p:ext uri="{BB962C8B-B14F-4D97-AF65-F5344CB8AC3E}">
        <p14:creationId xmlns:p14="http://schemas.microsoft.com/office/powerpoint/2010/main" val="134237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6DB754-6D25-C849-B8C9-2CBCA2309227}"/>
              </a:ext>
            </a:extLst>
          </p:cNvPr>
          <p:cNvSpPr/>
          <p:nvPr/>
        </p:nvSpPr>
        <p:spPr>
          <a:xfrm>
            <a:off x="9150597" y="1481144"/>
            <a:ext cx="2884549" cy="2449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using OpenCV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481144"/>
            <a:ext cx="7866413" cy="2449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 is the open-source computer vision and machine learning library available mainly in C++, Java, MATLAB and Python.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over 2500 optimised algorithms and leans towards real-time vision applications.</a:t>
            </a:r>
          </a:p>
          <a:p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B1C0E-3F1A-C54A-8D12-A8D717446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47" y="1711214"/>
            <a:ext cx="1989447" cy="19894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FB4307-39D5-6B49-84DC-7CDED1C62ACA}"/>
              </a:ext>
            </a:extLst>
          </p:cNvPr>
          <p:cNvSpPr/>
          <p:nvPr/>
        </p:nvSpPr>
        <p:spPr>
          <a:xfrm>
            <a:off x="838200" y="1481144"/>
            <a:ext cx="8887692" cy="2449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OpenCV is the open-source computer vision and machine learning library available mainly in C++, Java, MATLAB and Python.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over 2500 optimised algorithms and leans towards real-time vision applications.</a:t>
            </a:r>
          </a:p>
          <a:p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99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9" y="114319"/>
            <a:ext cx="10515600" cy="968375"/>
          </a:xfrm>
        </p:spPr>
        <p:txBody>
          <a:bodyPr/>
          <a:lstStyle/>
          <a:p>
            <a:r>
              <a:rPr lang="en-GB" dirty="0"/>
              <a:t>Object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729" y="1466715"/>
            <a:ext cx="4861956" cy="3822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detection is the task of assigning a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and a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bounding box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some (or all) of the objects in an image.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7512-BE4E-4840-B31A-2CA825EB149A}"/>
              </a:ext>
            </a:extLst>
          </p:cNvPr>
          <p:cNvSpPr txBox="1"/>
          <p:nvPr/>
        </p:nvSpPr>
        <p:spPr>
          <a:xfrm>
            <a:off x="5664528" y="5890161"/>
            <a:ext cx="583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 err="1"/>
              <a:t>credit:YOLO</a:t>
            </a:r>
            <a:r>
              <a:rPr lang="en-US" dirty="0"/>
              <a:t>: </a:t>
            </a:r>
            <a:r>
              <a:rPr lang="en-GB" dirty="0">
                <a:hlinkClick r:id="rId3"/>
              </a:rPr>
              <a:t>https://pjreddie.com/darknet/yolo/</a:t>
            </a:r>
            <a:endParaRPr lang="en-US" dirty="0"/>
          </a:p>
        </p:txBody>
      </p:sp>
      <p:pic>
        <p:nvPicPr>
          <p:cNvPr id="9" name="Picture 8" descr="A bicycle with a dog on a leash&#10;&#10;Description automatically generated">
            <a:extLst>
              <a:ext uri="{FF2B5EF4-FFF2-40B4-BE49-F238E27FC236}">
                <a16:creationId xmlns:a16="http://schemas.microsoft.com/office/drawing/2014/main" id="{85E0E613-0C0C-4544-83D5-E4490E7C8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29" y="1334087"/>
            <a:ext cx="5831774" cy="455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8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9" y="114319"/>
            <a:ext cx="10515600" cy="968375"/>
          </a:xfrm>
        </p:spPr>
        <p:txBody>
          <a:bodyPr/>
          <a:lstStyle/>
          <a:p>
            <a:r>
              <a:rPr lang="en-GB" dirty="0"/>
              <a:t>Classification vs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06729" y="1466715"/>
            <a:ext cx="4861956" cy="3822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involves finding the position (e.g., an enclosing box) of an object category.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5849B-54F1-9C45-BF5F-C540F8BB4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650258"/>
            <a:ext cx="49911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2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9" y="114319"/>
            <a:ext cx="10515600" cy="968375"/>
          </a:xfrm>
        </p:spPr>
        <p:txBody>
          <a:bodyPr/>
          <a:lstStyle/>
          <a:p>
            <a:r>
              <a:rPr lang="en-GB" dirty="0"/>
              <a:t>Detection basics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671946" y="1428064"/>
            <a:ext cx="4984668" cy="2642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over Union is a basic evaluation metric used to measure the accuracy of an object detector on a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(P,G) &gt;= 0.5: P is a True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(P,G) &lt; 0.5: P is a False Positive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83AAE-D5F4-034A-AA51-1925ADFC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387" y="1517790"/>
            <a:ext cx="4900537" cy="382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655A1F-A8FA-764F-BCC4-498F55C87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46" y="4157374"/>
            <a:ext cx="5424054" cy="2241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FBF2B-ED77-6E45-BC7F-50349124F750}"/>
              </a:ext>
            </a:extLst>
          </p:cNvPr>
          <p:cNvSpPr txBox="1"/>
          <p:nvPr/>
        </p:nvSpPr>
        <p:spPr>
          <a:xfrm>
            <a:off x="7470795" y="5775305"/>
            <a:ext cx="501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</a:t>
            </a:r>
            <a:r>
              <a:rPr lang="en-US" dirty="0" err="1"/>
              <a:t>pyimagesearch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9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9" y="114319"/>
            <a:ext cx="10515600" cy="968375"/>
          </a:xfrm>
        </p:spPr>
        <p:txBody>
          <a:bodyPr/>
          <a:lstStyle/>
          <a:p>
            <a:r>
              <a:rPr lang="en-GB" dirty="0"/>
              <a:t>Components of Object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9886" y="1626748"/>
            <a:ext cx="7870373" cy="3871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Selective Search (Image Pyramids)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Non-maxima suppression </a:t>
            </a:r>
          </a:p>
        </p:txBody>
      </p:sp>
    </p:spTree>
    <p:extLst>
      <p:ext uri="{BB962C8B-B14F-4D97-AF65-F5344CB8AC3E}">
        <p14:creationId xmlns:p14="http://schemas.microsoft.com/office/powerpoint/2010/main" val="22858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9" y="114319"/>
            <a:ext cx="10515600" cy="968375"/>
          </a:xfrm>
        </p:spPr>
        <p:txBody>
          <a:bodyPr/>
          <a:lstStyle/>
          <a:p>
            <a:r>
              <a:rPr lang="en-GB" dirty="0"/>
              <a:t>Sliding Window</a:t>
            </a:r>
          </a:p>
        </p:txBody>
      </p:sp>
      <p:sp>
        <p:nvSpPr>
          <p:cNvPr id="4" name="Rectangle 3"/>
          <p:cNvSpPr/>
          <p:nvPr/>
        </p:nvSpPr>
        <p:spPr>
          <a:xfrm>
            <a:off x="679861" y="1674249"/>
            <a:ext cx="4984668" cy="2642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 = [cat, dog, duck]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? NO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 ? NO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Duck? NO 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dog sitting in the grass&#10;&#10;Description automatically generated">
            <a:extLst>
              <a:ext uri="{FF2B5EF4-FFF2-40B4-BE49-F238E27FC236}">
                <a16:creationId xmlns:a16="http://schemas.microsoft.com/office/drawing/2014/main" id="{CD3923F4-A5D8-1644-837B-B185087F8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12" y="1681332"/>
            <a:ext cx="4084945" cy="311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6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9" y="114319"/>
            <a:ext cx="10515600" cy="968375"/>
          </a:xfrm>
        </p:spPr>
        <p:txBody>
          <a:bodyPr/>
          <a:lstStyle/>
          <a:p>
            <a:r>
              <a:rPr lang="en-GB" dirty="0"/>
              <a:t>Sliding Window</a:t>
            </a:r>
          </a:p>
        </p:txBody>
      </p:sp>
      <p:sp>
        <p:nvSpPr>
          <p:cNvPr id="4" name="Rectangle 3"/>
          <p:cNvSpPr/>
          <p:nvPr/>
        </p:nvSpPr>
        <p:spPr>
          <a:xfrm>
            <a:off x="565561" y="1222922"/>
            <a:ext cx="2634839" cy="2791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Classes = [cat, dog, duck]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 ? Yes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 ? NO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Duck? NO 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dog sitting in the grass&#10;&#10;Description automatically generated">
            <a:extLst>
              <a:ext uri="{FF2B5EF4-FFF2-40B4-BE49-F238E27FC236}">
                <a16:creationId xmlns:a16="http://schemas.microsoft.com/office/drawing/2014/main" id="{0F1E68F7-5604-FE4E-824E-594D447D1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502" y="1170015"/>
            <a:ext cx="3405520" cy="2633877"/>
          </a:xfrm>
          <a:prstGeom prst="rect">
            <a:avLst/>
          </a:prstGeom>
        </p:spPr>
      </p:pic>
      <p:pic>
        <p:nvPicPr>
          <p:cNvPr id="6" name="Picture 5" descr="A close up of a cage&#10;&#10;Description automatically generated">
            <a:extLst>
              <a:ext uri="{FF2B5EF4-FFF2-40B4-BE49-F238E27FC236}">
                <a16:creationId xmlns:a16="http://schemas.microsoft.com/office/drawing/2014/main" id="{581A69A7-C507-1041-BA8B-15B8F039A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76" y="3790430"/>
            <a:ext cx="3405520" cy="2620415"/>
          </a:xfrm>
          <a:prstGeom prst="rect">
            <a:avLst/>
          </a:prstGeom>
        </p:spPr>
      </p:pic>
      <p:pic>
        <p:nvPicPr>
          <p:cNvPr id="8" name="Picture 7" descr="A close up of a cage&#10;&#10;Description automatically generated">
            <a:extLst>
              <a:ext uri="{FF2B5EF4-FFF2-40B4-BE49-F238E27FC236}">
                <a16:creationId xmlns:a16="http://schemas.microsoft.com/office/drawing/2014/main" id="{63D14512-B82F-0B42-A1E7-2169CCE12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25" y="1170015"/>
            <a:ext cx="3405520" cy="26204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5C9D30-1FD0-D244-B629-7FCB3B24AD69}"/>
              </a:ext>
            </a:extLst>
          </p:cNvPr>
          <p:cNvSpPr/>
          <p:nvPr/>
        </p:nvSpPr>
        <p:spPr>
          <a:xfrm>
            <a:off x="9031996" y="5555461"/>
            <a:ext cx="3462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latin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</a:rPr>
              <a:t>Image credit: </a:t>
            </a:r>
            <a:r>
              <a:rPr lang="en-GB" dirty="0" err="1">
                <a:latin typeface="Arial" panose="020B0604020202020204" pitchFamily="34" charset="0"/>
              </a:rPr>
              <a:t>Amaia</a:t>
            </a:r>
            <a:r>
              <a:rPr lang="en-GB" dirty="0">
                <a:latin typeface="Arial" panose="020B0604020202020204" pitchFamily="34" charset="0"/>
              </a:rPr>
              <a:t> Salvador </a:t>
            </a:r>
            <a:endParaRPr lang="en-GB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10315</TotalTime>
  <Words>665</Words>
  <Application>Microsoft Macintosh PowerPoint</Application>
  <PresentationFormat>Widescreen</PresentationFormat>
  <Paragraphs>103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Office Theme</vt:lpstr>
      <vt:lpstr>Introduction to Artificial Intelligence</vt:lpstr>
      <vt:lpstr>PowerPoint Presentation</vt:lpstr>
      <vt:lpstr>Deep Learning using OpenCV </vt:lpstr>
      <vt:lpstr>Object Detection</vt:lpstr>
      <vt:lpstr>Classification vs Detection</vt:lpstr>
      <vt:lpstr>Detection basics</vt:lpstr>
      <vt:lpstr>Components of Object Detection</vt:lpstr>
      <vt:lpstr>Sliding Window</vt:lpstr>
      <vt:lpstr>Sliding Window</vt:lpstr>
      <vt:lpstr>Selective search (Image Pyramids)</vt:lpstr>
      <vt:lpstr>Non-maxima Suppression</vt:lpstr>
      <vt:lpstr>Improved Methods</vt:lpstr>
      <vt:lpstr>SSD Summary</vt:lpstr>
      <vt:lpstr>How face recognition works</vt:lpstr>
      <vt:lpstr>Results</vt:lpstr>
      <vt:lpstr>Results</vt:lpstr>
      <vt:lpstr>Results - Unknowns</vt:lpstr>
      <vt:lpstr>Using a Webcam</vt:lpstr>
      <vt:lpstr>Misclassifications</vt:lpstr>
      <vt:lpstr>Questions</vt:lpstr>
    </vt:vector>
  </TitlesOfParts>
  <Company>Fujitsu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Arinze Akutekwe</dc:creator>
  <cp:lastModifiedBy>Arinze Akutekwe</cp:lastModifiedBy>
  <cp:revision>91</cp:revision>
  <dcterms:created xsi:type="dcterms:W3CDTF">2020-03-16T15:10:51Z</dcterms:created>
  <dcterms:modified xsi:type="dcterms:W3CDTF">2021-01-28T19:37:49Z</dcterms:modified>
</cp:coreProperties>
</file>